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55116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3852570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0212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110347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82790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2050119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3159134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290001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3515547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3B6A2-4A3D-4B35-8E9C-2A30B6891B16}"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140497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93B6A2-4A3D-4B35-8E9C-2A30B6891B16}" type="datetimeFigureOut">
              <a:rPr lang="en-US" smtClean="0"/>
              <a:t>17/04/2020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3013539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93B6A2-4A3D-4B35-8E9C-2A30B6891B16}" type="datetimeFigureOut">
              <a:rPr lang="en-US" smtClean="0"/>
              <a:t>17/04/2020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2192758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3B6A2-4A3D-4B35-8E9C-2A30B6891B16}" type="datetimeFigureOut">
              <a:rPr lang="en-US" smtClean="0"/>
              <a:t>17/04/2020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263677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3B6A2-4A3D-4B35-8E9C-2A30B6891B16}" type="datetimeFigureOut">
              <a:rPr lang="en-US" smtClean="0"/>
              <a:t>17/04/2020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319525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93B6A2-4A3D-4B35-8E9C-2A30B6891B16}" type="datetimeFigureOut">
              <a:rPr lang="en-US" smtClean="0"/>
              <a:t>17/04/2020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311537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93B6A2-4A3D-4B35-8E9C-2A30B6891B16}" type="datetimeFigureOut">
              <a:rPr lang="en-US" smtClean="0"/>
              <a:t>17/04/2020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2B42D-BB34-4C07-B3A9-E736448E7841}" type="slidenum">
              <a:rPr lang="en-US" smtClean="0"/>
              <a:t>‹#›</a:t>
            </a:fld>
            <a:endParaRPr lang="en-US"/>
          </a:p>
        </p:txBody>
      </p:sp>
    </p:spTree>
    <p:extLst>
      <p:ext uri="{BB962C8B-B14F-4D97-AF65-F5344CB8AC3E}">
        <p14:creationId xmlns:p14="http://schemas.microsoft.com/office/powerpoint/2010/main" val="3568401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93B6A2-4A3D-4B35-8E9C-2A30B6891B16}" type="datetimeFigureOut">
              <a:rPr lang="en-US" smtClean="0"/>
              <a:t>17/04/2020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932B42D-BB34-4C07-B3A9-E736448E7841}" type="slidenum">
              <a:rPr lang="en-US" smtClean="0"/>
              <a:t>‹#›</a:t>
            </a:fld>
            <a:endParaRPr lang="en-US"/>
          </a:p>
        </p:txBody>
      </p:sp>
    </p:spTree>
    <p:extLst>
      <p:ext uri="{BB962C8B-B14F-4D97-AF65-F5344CB8AC3E}">
        <p14:creationId xmlns:p14="http://schemas.microsoft.com/office/powerpoint/2010/main" val="1024469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0A384-D1E7-491B-B3EA-D35306C85DF1}"/>
              </a:ext>
            </a:extLst>
          </p:cNvPr>
          <p:cNvSpPr>
            <a:spLocks noGrp="1"/>
          </p:cNvSpPr>
          <p:nvPr>
            <p:ph type="ctrTitle"/>
          </p:nvPr>
        </p:nvSpPr>
        <p:spPr/>
        <p:txBody>
          <a:bodyPr/>
          <a:lstStyle/>
          <a:p>
            <a:r>
              <a:rPr lang="en-US" dirty="0"/>
              <a:t>DEVELOPMENT</a:t>
            </a:r>
          </a:p>
        </p:txBody>
      </p:sp>
      <p:sp>
        <p:nvSpPr>
          <p:cNvPr id="3" name="Subtitle 2">
            <a:extLst>
              <a:ext uri="{FF2B5EF4-FFF2-40B4-BE49-F238E27FC236}">
                <a16:creationId xmlns:a16="http://schemas.microsoft.com/office/drawing/2014/main" id="{EF408647-2673-47D8-905B-93DFEB756CFD}"/>
              </a:ext>
            </a:extLst>
          </p:cNvPr>
          <p:cNvSpPr>
            <a:spLocks noGrp="1"/>
          </p:cNvSpPr>
          <p:nvPr>
            <p:ph type="subTitle" idx="1"/>
          </p:nvPr>
        </p:nvSpPr>
        <p:spPr/>
        <p:txBody>
          <a:bodyPr/>
          <a:lstStyle/>
          <a:p>
            <a:r>
              <a:rPr lang="en-US" dirty="0"/>
              <a:t>Chapter-1 Economics</a:t>
            </a:r>
          </a:p>
          <a:p>
            <a:r>
              <a:rPr lang="en-US" dirty="0"/>
              <a:t>By-SK Shandilya</a:t>
            </a:r>
          </a:p>
          <a:p>
            <a:endParaRPr lang="en-US" dirty="0"/>
          </a:p>
        </p:txBody>
      </p:sp>
    </p:spTree>
    <p:extLst>
      <p:ext uri="{BB962C8B-B14F-4D97-AF65-F5344CB8AC3E}">
        <p14:creationId xmlns:p14="http://schemas.microsoft.com/office/powerpoint/2010/main" val="2719958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83A0-7723-4EFF-8A2A-FC42A58F263C}"/>
              </a:ext>
            </a:extLst>
          </p:cNvPr>
          <p:cNvSpPr>
            <a:spLocks noGrp="1"/>
          </p:cNvSpPr>
          <p:nvPr>
            <p:ph type="title"/>
          </p:nvPr>
        </p:nvSpPr>
        <p:spPr/>
        <p:txBody>
          <a:bodyPr/>
          <a:lstStyle/>
          <a:p>
            <a:r>
              <a:rPr lang="en-US" dirty="0"/>
              <a:t>OBJECTIVE OR FEATURES OF SUSTAINABLE DEVELOPMENT</a:t>
            </a:r>
          </a:p>
        </p:txBody>
      </p:sp>
      <p:sp>
        <p:nvSpPr>
          <p:cNvPr id="3" name="Content Placeholder 2">
            <a:extLst>
              <a:ext uri="{FF2B5EF4-FFF2-40B4-BE49-F238E27FC236}">
                <a16:creationId xmlns:a16="http://schemas.microsoft.com/office/drawing/2014/main" id="{34AF18BE-5B54-4F23-8A83-388663289F9A}"/>
              </a:ext>
            </a:extLst>
          </p:cNvPr>
          <p:cNvSpPr>
            <a:spLocks noGrp="1"/>
          </p:cNvSpPr>
          <p:nvPr>
            <p:ph idx="1"/>
          </p:nvPr>
        </p:nvSpPr>
        <p:spPr>
          <a:xfrm>
            <a:off x="838200" y="3021495"/>
            <a:ext cx="10515600" cy="3155467"/>
          </a:xfrm>
        </p:spPr>
        <p:txBody>
          <a:bodyPr/>
          <a:lstStyle/>
          <a:p>
            <a:pPr marL="0" indent="0">
              <a:buNone/>
            </a:pPr>
            <a:r>
              <a:rPr lang="en-US" dirty="0"/>
              <a:t> 1.Sustained rise in the real PCI and quality of life</a:t>
            </a:r>
          </a:p>
          <a:p>
            <a:pPr marL="0" indent="0">
              <a:buNone/>
            </a:pPr>
            <a:r>
              <a:rPr lang="en-US" dirty="0"/>
              <a:t>  2.Reduction in pollution</a:t>
            </a:r>
          </a:p>
          <a:p>
            <a:pPr marL="0" indent="0">
              <a:buNone/>
            </a:pPr>
            <a:r>
              <a:rPr lang="en-US" dirty="0"/>
              <a:t> 3.Rational use of natural resources</a:t>
            </a:r>
          </a:p>
          <a:p>
            <a:pPr marL="0" indent="0">
              <a:buNone/>
            </a:pPr>
            <a:r>
              <a:rPr lang="en-US" dirty="0"/>
              <a:t>4. To fulfils the requirements of future generations</a:t>
            </a:r>
          </a:p>
        </p:txBody>
      </p:sp>
    </p:spTree>
    <p:extLst>
      <p:ext uri="{BB962C8B-B14F-4D97-AF65-F5344CB8AC3E}">
        <p14:creationId xmlns:p14="http://schemas.microsoft.com/office/powerpoint/2010/main" val="4135546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DE01AC-7229-4F95-BD74-6A24259D2E87}"/>
              </a:ext>
            </a:extLst>
          </p:cNvPr>
          <p:cNvSpPr>
            <a:spLocks noGrp="1"/>
          </p:cNvSpPr>
          <p:nvPr>
            <p:ph idx="1"/>
          </p:nvPr>
        </p:nvSpPr>
        <p:spPr/>
        <p:txBody>
          <a:bodyPr>
            <a:normAutofit/>
          </a:bodyPr>
          <a:lstStyle/>
          <a:p>
            <a:pPr marL="0" indent="0">
              <a:buNone/>
            </a:pPr>
            <a:r>
              <a:rPr lang="en-US" sz="9600" dirty="0"/>
              <a:t>		</a:t>
            </a:r>
          </a:p>
          <a:p>
            <a:pPr marL="0" indent="0">
              <a:buNone/>
            </a:pPr>
            <a:r>
              <a:rPr lang="en-US" sz="9600" dirty="0"/>
              <a:t>		Thank You</a:t>
            </a:r>
          </a:p>
        </p:txBody>
      </p:sp>
    </p:spTree>
    <p:extLst>
      <p:ext uri="{BB962C8B-B14F-4D97-AF65-F5344CB8AC3E}">
        <p14:creationId xmlns:p14="http://schemas.microsoft.com/office/powerpoint/2010/main" val="2664303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B50-7CCC-4318-8674-6EA56064BF15}"/>
              </a:ext>
            </a:extLst>
          </p:cNvPr>
          <p:cNvSpPr>
            <a:spLocks noGrp="1"/>
          </p:cNvSpPr>
          <p:nvPr>
            <p:ph type="title"/>
          </p:nvPr>
        </p:nvSpPr>
        <p:spPr/>
        <p:txBody>
          <a:bodyPr/>
          <a:lstStyle/>
          <a:p>
            <a:r>
              <a:rPr lang="en-US" dirty="0"/>
              <a:t>MEANING OF DEVELOPMENT</a:t>
            </a:r>
          </a:p>
        </p:txBody>
      </p:sp>
      <p:sp>
        <p:nvSpPr>
          <p:cNvPr id="3" name="Content Placeholder 2">
            <a:extLst>
              <a:ext uri="{FF2B5EF4-FFF2-40B4-BE49-F238E27FC236}">
                <a16:creationId xmlns:a16="http://schemas.microsoft.com/office/drawing/2014/main" id="{9C6AF519-E8BB-4E63-B230-DBCB454206CC}"/>
              </a:ext>
            </a:extLst>
          </p:cNvPr>
          <p:cNvSpPr>
            <a:spLocks noGrp="1"/>
          </p:cNvSpPr>
          <p:nvPr>
            <p:ph idx="1"/>
          </p:nvPr>
        </p:nvSpPr>
        <p:spPr/>
        <p:txBody>
          <a:bodyPr/>
          <a:lstStyle/>
          <a:p>
            <a:r>
              <a:rPr lang="en-US" dirty="0"/>
              <a:t>A branch of economics that focuses on improving the economies of developing countries. Development economics considers how to promote economic growth in such countries by improving factors like health, education, working conditions, domestic and international policies and market conditions. It examines both macroeconomic and microeconomic factors relating to the structure of a developing economy and how that economy can create effective domestic and international growth.</a:t>
            </a:r>
          </a:p>
        </p:txBody>
      </p:sp>
    </p:spTree>
    <p:extLst>
      <p:ext uri="{BB962C8B-B14F-4D97-AF65-F5344CB8AC3E}">
        <p14:creationId xmlns:p14="http://schemas.microsoft.com/office/powerpoint/2010/main" val="3192936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E18E2-DFA2-4F0B-8583-34C003E3E12A}"/>
              </a:ext>
            </a:extLst>
          </p:cNvPr>
          <p:cNvSpPr>
            <a:spLocks noGrp="1"/>
          </p:cNvSpPr>
          <p:nvPr>
            <p:ph type="title"/>
          </p:nvPr>
        </p:nvSpPr>
        <p:spPr/>
        <p:txBody>
          <a:bodyPr/>
          <a:lstStyle/>
          <a:p>
            <a:r>
              <a:rPr lang="en-US" dirty="0"/>
              <a:t>DIFFERENT DEVELOPMENT GOALS </a:t>
            </a:r>
          </a:p>
        </p:txBody>
      </p:sp>
      <p:sp>
        <p:nvSpPr>
          <p:cNvPr id="3" name="Content Placeholder 2">
            <a:extLst>
              <a:ext uri="{FF2B5EF4-FFF2-40B4-BE49-F238E27FC236}">
                <a16:creationId xmlns:a16="http://schemas.microsoft.com/office/drawing/2014/main" id="{7EFA84A1-BCFB-4BF6-9256-58F33CF9C70E}"/>
              </a:ext>
            </a:extLst>
          </p:cNvPr>
          <p:cNvSpPr>
            <a:spLocks noGrp="1"/>
          </p:cNvSpPr>
          <p:nvPr>
            <p:ph idx="1"/>
          </p:nvPr>
        </p:nvSpPr>
        <p:spPr/>
        <p:txBody>
          <a:bodyPr>
            <a:normAutofit fontScale="92500" lnSpcReduction="10000"/>
          </a:bodyPr>
          <a:lstStyle/>
          <a:p>
            <a:r>
              <a:rPr lang="en-US" dirty="0"/>
              <a:t>Category of Persons 			Development goals /Aspiration</a:t>
            </a:r>
          </a:p>
          <a:p>
            <a:r>
              <a:rPr lang="en-US" dirty="0"/>
              <a:t>A. Landless Rural </a:t>
            </a:r>
            <a:r>
              <a:rPr lang="en-US" dirty="0" err="1"/>
              <a:t>labourers</a:t>
            </a:r>
            <a:r>
              <a:rPr lang="en-US" dirty="0"/>
              <a:t> 	 1. More days or work </a:t>
            </a:r>
          </a:p>
          <a:p>
            <a:pPr marL="3657600" lvl="8" indent="0">
              <a:buNone/>
            </a:pPr>
            <a:r>
              <a:rPr lang="en-US" dirty="0"/>
              <a:t>	</a:t>
            </a:r>
            <a:r>
              <a:rPr lang="en-US" sz="3000" dirty="0"/>
              <a:t>2. Better wages </a:t>
            </a:r>
          </a:p>
          <a:p>
            <a:pPr marL="0" indent="0">
              <a:buNone/>
            </a:pPr>
            <a:r>
              <a:rPr lang="en-US" dirty="0"/>
              <a:t>					3. Economic and social equality</a:t>
            </a:r>
          </a:p>
          <a:p>
            <a:endParaRPr lang="en-US" dirty="0"/>
          </a:p>
          <a:p>
            <a:endParaRPr lang="en-US" dirty="0"/>
          </a:p>
          <a:p>
            <a:r>
              <a:rPr lang="en-US" dirty="0"/>
              <a:t>B. Rich person 	</a:t>
            </a:r>
          </a:p>
          <a:p>
            <a:pPr marL="0" indent="0">
              <a:buNone/>
            </a:pPr>
            <a:r>
              <a:rPr lang="en-US" dirty="0"/>
              <a:t>					 1) Higher family income </a:t>
            </a:r>
          </a:p>
          <a:p>
            <a:pPr marL="0" indent="0">
              <a:buNone/>
            </a:pPr>
            <a:r>
              <a:rPr lang="en-US" dirty="0"/>
              <a:t>					2) Better education to their children </a:t>
            </a:r>
          </a:p>
          <a:p>
            <a:pPr marL="0" indent="0">
              <a:buNone/>
            </a:pPr>
            <a:r>
              <a:rPr lang="en-US" dirty="0"/>
              <a:t>					3) To settle  heir children  abroad</a:t>
            </a:r>
          </a:p>
        </p:txBody>
      </p:sp>
    </p:spTree>
    <p:extLst>
      <p:ext uri="{BB962C8B-B14F-4D97-AF65-F5344CB8AC3E}">
        <p14:creationId xmlns:p14="http://schemas.microsoft.com/office/powerpoint/2010/main" val="2474314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5CEEB-63F7-47BB-AB99-02E922FB49FC}"/>
              </a:ext>
            </a:extLst>
          </p:cNvPr>
          <p:cNvSpPr>
            <a:spLocks noGrp="1"/>
          </p:cNvSpPr>
          <p:nvPr>
            <p:ph type="title"/>
          </p:nvPr>
        </p:nvSpPr>
        <p:spPr/>
        <p:txBody>
          <a:bodyPr/>
          <a:lstStyle/>
          <a:p>
            <a:r>
              <a:rPr lang="en-US" dirty="0"/>
              <a:t>METHOD OF MEASURING NATIONAL DEVELOPMENT</a:t>
            </a:r>
          </a:p>
        </p:txBody>
      </p:sp>
      <p:sp>
        <p:nvSpPr>
          <p:cNvPr id="3" name="Content Placeholder 2">
            <a:extLst>
              <a:ext uri="{FF2B5EF4-FFF2-40B4-BE49-F238E27FC236}">
                <a16:creationId xmlns:a16="http://schemas.microsoft.com/office/drawing/2014/main" id="{4FDE6E63-BA64-4AAB-8120-992A81565D31}"/>
              </a:ext>
            </a:extLst>
          </p:cNvPr>
          <p:cNvSpPr>
            <a:spLocks noGrp="1"/>
          </p:cNvSpPr>
          <p:nvPr>
            <p:ph idx="1"/>
          </p:nvPr>
        </p:nvSpPr>
        <p:spPr/>
        <p:txBody>
          <a:bodyPr/>
          <a:lstStyle/>
          <a:p>
            <a:r>
              <a:rPr lang="en-US" dirty="0"/>
              <a:t>National income –it refers to the market values of all good and services which produce in financial year within the country</a:t>
            </a:r>
          </a:p>
          <a:p>
            <a:endParaRPr lang="en-US" dirty="0"/>
          </a:p>
          <a:p>
            <a:pPr marL="0" indent="0">
              <a:buNone/>
            </a:pPr>
            <a:endParaRPr lang="en-US" dirty="0"/>
          </a:p>
          <a:p>
            <a:r>
              <a:rPr lang="en-US" dirty="0"/>
              <a:t>  Average income / per capita income – it’s the ratio of total national income of a country with respect to total population</a:t>
            </a:r>
          </a:p>
          <a:p>
            <a:r>
              <a:rPr lang="en-US" dirty="0"/>
              <a:t>  PCI = Total income /Total population</a:t>
            </a:r>
          </a:p>
        </p:txBody>
      </p:sp>
    </p:spTree>
    <p:extLst>
      <p:ext uri="{BB962C8B-B14F-4D97-AF65-F5344CB8AC3E}">
        <p14:creationId xmlns:p14="http://schemas.microsoft.com/office/powerpoint/2010/main" val="3486700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8BAD5-4975-4431-8F89-84B489CC354F}"/>
              </a:ext>
            </a:extLst>
          </p:cNvPr>
          <p:cNvSpPr>
            <a:spLocks noGrp="1"/>
          </p:cNvSpPr>
          <p:nvPr>
            <p:ph type="title"/>
          </p:nvPr>
        </p:nvSpPr>
        <p:spPr/>
        <p:txBody>
          <a:bodyPr/>
          <a:lstStyle/>
          <a:p>
            <a:r>
              <a:rPr lang="en-US" dirty="0"/>
              <a:t>NATIONAL DEVELOPMENT</a:t>
            </a:r>
          </a:p>
        </p:txBody>
      </p:sp>
      <p:sp>
        <p:nvSpPr>
          <p:cNvPr id="3" name="Content Placeholder 2">
            <a:extLst>
              <a:ext uri="{FF2B5EF4-FFF2-40B4-BE49-F238E27FC236}">
                <a16:creationId xmlns:a16="http://schemas.microsoft.com/office/drawing/2014/main" id="{CA4567E9-EA31-4AA2-95D4-8AC80C79ED63}"/>
              </a:ext>
            </a:extLst>
          </p:cNvPr>
          <p:cNvSpPr>
            <a:spLocks noGrp="1"/>
          </p:cNvSpPr>
          <p:nvPr>
            <p:ph idx="1"/>
          </p:nvPr>
        </p:nvSpPr>
        <p:spPr>
          <a:xfrm>
            <a:off x="838200" y="1825625"/>
            <a:ext cx="10515600" cy="3369227"/>
          </a:xfrm>
        </p:spPr>
        <p:txBody>
          <a:bodyPr/>
          <a:lstStyle/>
          <a:p>
            <a:pPr marL="0" indent="0">
              <a:buNone/>
            </a:pPr>
            <a:r>
              <a:rPr lang="en-US" dirty="0"/>
              <a:t> In the process of national development ,a heavy industry is set up </a:t>
            </a:r>
          </a:p>
          <a:p>
            <a:pPr marL="0" indent="0">
              <a:buNone/>
            </a:pPr>
            <a:r>
              <a:rPr lang="en-US" dirty="0"/>
              <a:t> Or we can say that it’s a all round development of nation  Like – education, </a:t>
            </a:r>
            <a:r>
              <a:rPr lang="en-US" dirty="0" err="1"/>
              <a:t>health,and</a:t>
            </a:r>
            <a:r>
              <a:rPr lang="en-US" dirty="0"/>
              <a:t> national income </a:t>
            </a:r>
          </a:p>
        </p:txBody>
      </p:sp>
    </p:spTree>
    <p:extLst>
      <p:ext uri="{BB962C8B-B14F-4D97-AF65-F5344CB8AC3E}">
        <p14:creationId xmlns:p14="http://schemas.microsoft.com/office/powerpoint/2010/main" val="2009165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27159-A1CD-49CC-A919-3F2C156BB6BD}"/>
              </a:ext>
            </a:extLst>
          </p:cNvPr>
          <p:cNvSpPr>
            <a:spLocks noGrp="1"/>
          </p:cNvSpPr>
          <p:nvPr>
            <p:ph type="title"/>
          </p:nvPr>
        </p:nvSpPr>
        <p:spPr/>
        <p:txBody>
          <a:bodyPr/>
          <a:lstStyle/>
          <a:p>
            <a:r>
              <a:rPr lang="en-US" dirty="0"/>
              <a:t>WORLD DEVELOPMENT REPORT</a:t>
            </a:r>
          </a:p>
        </p:txBody>
      </p:sp>
      <p:sp>
        <p:nvSpPr>
          <p:cNvPr id="3" name="Content Placeholder 2">
            <a:extLst>
              <a:ext uri="{FF2B5EF4-FFF2-40B4-BE49-F238E27FC236}">
                <a16:creationId xmlns:a16="http://schemas.microsoft.com/office/drawing/2014/main" id="{FA76E729-858A-4E8A-854F-17C328BEAD7A}"/>
              </a:ext>
            </a:extLst>
          </p:cNvPr>
          <p:cNvSpPr>
            <a:spLocks noGrp="1"/>
          </p:cNvSpPr>
          <p:nvPr>
            <p:ph idx="1"/>
          </p:nvPr>
        </p:nvSpPr>
        <p:spPr/>
        <p:txBody>
          <a:bodyPr/>
          <a:lstStyle/>
          <a:p>
            <a:pPr marL="0" indent="0">
              <a:buNone/>
            </a:pPr>
            <a:r>
              <a:rPr lang="en-US" dirty="0"/>
              <a:t>World bank has used the criterion of per capita income for classifying into high income and </a:t>
            </a:r>
            <a:r>
              <a:rPr lang="en-US" dirty="0" err="1"/>
              <a:t>lowincome</a:t>
            </a:r>
            <a:r>
              <a:rPr lang="en-US" dirty="0"/>
              <a:t> countries .</a:t>
            </a:r>
          </a:p>
          <a:p>
            <a:pPr marL="0" indent="0">
              <a:buNone/>
            </a:pPr>
            <a:r>
              <a:rPr lang="en-US" dirty="0"/>
              <a:t>  Acc to the 2006 WDR:- a) $10066 per annum and above in 2004 are 					called rich countries . </a:t>
            </a:r>
          </a:p>
          <a:p>
            <a:pPr marL="0" indent="0">
              <a:buNone/>
            </a:pPr>
            <a:r>
              <a:rPr lang="en-US" dirty="0"/>
              <a:t>				b) countries with a PCI of 825 $ or less per 					annum in 2004 </a:t>
            </a:r>
          </a:p>
          <a:p>
            <a:pPr marL="0" indent="0">
              <a:buNone/>
            </a:pPr>
            <a:r>
              <a:rPr lang="en-US" dirty="0"/>
              <a:t>				c) In the year 2004, </a:t>
            </a:r>
            <a:r>
              <a:rPr lang="en-US" dirty="0" err="1"/>
              <a:t>india`s</a:t>
            </a:r>
            <a:r>
              <a:rPr lang="en-US" dirty="0"/>
              <a:t> PCI was a mere 					$620 per annum</a:t>
            </a:r>
          </a:p>
        </p:txBody>
      </p:sp>
    </p:spTree>
    <p:extLst>
      <p:ext uri="{BB962C8B-B14F-4D97-AF65-F5344CB8AC3E}">
        <p14:creationId xmlns:p14="http://schemas.microsoft.com/office/powerpoint/2010/main" val="21469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FE3EA-8089-40EE-AC49-FEBA4A0FF7AB}"/>
              </a:ext>
            </a:extLst>
          </p:cNvPr>
          <p:cNvSpPr>
            <a:spLocks noGrp="1"/>
          </p:cNvSpPr>
          <p:nvPr>
            <p:ph type="title"/>
          </p:nvPr>
        </p:nvSpPr>
        <p:spPr/>
        <p:txBody>
          <a:bodyPr/>
          <a:lstStyle/>
          <a:p>
            <a:r>
              <a:rPr lang="en-US" dirty="0"/>
              <a:t>LIMITATION OF PCI COMPARISON OF TWO COUNTRIES</a:t>
            </a:r>
          </a:p>
        </p:txBody>
      </p:sp>
      <p:sp>
        <p:nvSpPr>
          <p:cNvPr id="3" name="Content Placeholder 2">
            <a:extLst>
              <a:ext uri="{FF2B5EF4-FFF2-40B4-BE49-F238E27FC236}">
                <a16:creationId xmlns:a16="http://schemas.microsoft.com/office/drawing/2014/main" id="{A8A2822C-1604-4C54-A5B9-A00E1F412563}"/>
              </a:ext>
            </a:extLst>
          </p:cNvPr>
          <p:cNvSpPr>
            <a:spLocks noGrp="1"/>
          </p:cNvSpPr>
          <p:nvPr>
            <p:ph idx="1"/>
          </p:nvPr>
        </p:nvSpPr>
        <p:spPr/>
        <p:txBody>
          <a:bodyPr anchor="ctr"/>
          <a:lstStyle/>
          <a:p>
            <a:pPr marL="0" indent="0">
              <a:buNone/>
            </a:pPr>
            <a:r>
              <a:rPr lang="en-US" dirty="0"/>
              <a:t>country Monthly Income of citizen In 2007 ( in Rupees)</a:t>
            </a:r>
          </a:p>
          <a:p>
            <a:pPr marL="0" indent="0">
              <a:buNone/>
            </a:pPr>
            <a:r>
              <a:rPr lang="en-US" dirty="0"/>
              <a:t> 		I 	II 	III 	IV	 V 			PCI</a:t>
            </a:r>
          </a:p>
          <a:p>
            <a:pPr marL="0" indent="0">
              <a:buNone/>
            </a:pPr>
            <a:r>
              <a:rPr lang="en-US" dirty="0"/>
              <a:t>Country X 	8500 9500 8800 9000   	9200 			9000 </a:t>
            </a:r>
          </a:p>
          <a:p>
            <a:pPr marL="0" indent="0">
              <a:buNone/>
            </a:pPr>
            <a:r>
              <a:rPr lang="en-US" dirty="0"/>
              <a:t>Country Y 	500   500     500      500   43000 			9000</a:t>
            </a:r>
          </a:p>
        </p:txBody>
      </p:sp>
    </p:spTree>
    <p:extLst>
      <p:ext uri="{BB962C8B-B14F-4D97-AF65-F5344CB8AC3E}">
        <p14:creationId xmlns:p14="http://schemas.microsoft.com/office/powerpoint/2010/main" val="247832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C8CA4-4606-452C-AB28-1A595623850D}"/>
              </a:ext>
            </a:extLst>
          </p:cNvPr>
          <p:cNvSpPr>
            <a:spLocks noGrp="1"/>
          </p:cNvSpPr>
          <p:nvPr>
            <p:ph type="title"/>
          </p:nvPr>
        </p:nvSpPr>
        <p:spPr/>
        <p:txBody>
          <a:bodyPr/>
          <a:lstStyle/>
          <a:p>
            <a:r>
              <a:rPr lang="en-US" dirty="0"/>
              <a:t>INCOME AND HUMAN DEVELOPMENT</a:t>
            </a:r>
          </a:p>
        </p:txBody>
      </p:sp>
      <p:sp>
        <p:nvSpPr>
          <p:cNvPr id="3" name="Content Placeholder 2">
            <a:extLst>
              <a:ext uri="{FF2B5EF4-FFF2-40B4-BE49-F238E27FC236}">
                <a16:creationId xmlns:a16="http://schemas.microsoft.com/office/drawing/2014/main" id="{129C5283-255A-42DB-8313-563886E49732}"/>
              </a:ext>
            </a:extLst>
          </p:cNvPr>
          <p:cNvSpPr>
            <a:spLocks noGrp="1"/>
          </p:cNvSpPr>
          <p:nvPr>
            <p:ph idx="1"/>
          </p:nvPr>
        </p:nvSpPr>
        <p:spPr/>
        <p:txBody>
          <a:bodyPr>
            <a:normAutofit/>
          </a:bodyPr>
          <a:lstStyle/>
          <a:p>
            <a:pPr marL="0" indent="0">
              <a:buNone/>
            </a:pPr>
            <a:r>
              <a:rPr lang="en-US" dirty="0"/>
              <a:t> HDR published by UNDP compares countries based on educational level of the people their health status and PCI </a:t>
            </a:r>
          </a:p>
          <a:p>
            <a:pPr marL="0" indent="0">
              <a:buNone/>
            </a:pPr>
            <a:r>
              <a:rPr lang="en-US" dirty="0"/>
              <a:t>Human development indicators</a:t>
            </a:r>
          </a:p>
          <a:p>
            <a:pPr marL="0" indent="0">
              <a:buNone/>
            </a:pPr>
            <a:r>
              <a:rPr lang="en-US" dirty="0"/>
              <a:t> I. Infant mortality rate:- it indicates the number of children that die before the age of one year as a proportion of 1000 lives </a:t>
            </a:r>
          </a:p>
          <a:p>
            <a:pPr marL="0" indent="0">
              <a:buNone/>
            </a:pPr>
            <a:r>
              <a:rPr lang="en-US" dirty="0"/>
              <a:t>II. Literacy rate:- it measures the proportion of literate population in the 7 and above age group.</a:t>
            </a:r>
          </a:p>
          <a:p>
            <a:pPr marL="0" indent="0">
              <a:buNone/>
            </a:pPr>
            <a:r>
              <a:rPr lang="en-US" dirty="0"/>
              <a:t> III. Net </a:t>
            </a:r>
            <a:r>
              <a:rPr lang="en-US" dirty="0" err="1"/>
              <a:t>Attendence</a:t>
            </a:r>
            <a:r>
              <a:rPr lang="en-US" dirty="0"/>
              <a:t> ratio:- it is the total number of children of age group 6-10 attending school as a percentage of total number of children in the same age group.</a:t>
            </a:r>
          </a:p>
          <a:p>
            <a:pPr marL="0" indent="0">
              <a:buNone/>
            </a:pPr>
            <a:r>
              <a:rPr lang="en-US" dirty="0"/>
              <a:t> IV. Sex ratio:-it is the total number of female per thousand of males.</a:t>
            </a:r>
          </a:p>
        </p:txBody>
      </p:sp>
    </p:spTree>
    <p:extLst>
      <p:ext uri="{BB962C8B-B14F-4D97-AF65-F5344CB8AC3E}">
        <p14:creationId xmlns:p14="http://schemas.microsoft.com/office/powerpoint/2010/main" val="673929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D054-C2EF-44EA-83BD-FB7EFA49EA5A}"/>
              </a:ext>
            </a:extLst>
          </p:cNvPr>
          <p:cNvSpPr>
            <a:spLocks noGrp="1"/>
          </p:cNvSpPr>
          <p:nvPr>
            <p:ph type="title"/>
          </p:nvPr>
        </p:nvSpPr>
        <p:spPr/>
        <p:txBody>
          <a:bodyPr/>
          <a:lstStyle/>
          <a:p>
            <a:r>
              <a:rPr lang="en-US" dirty="0"/>
              <a:t>SUSTAINABLE DEVELOPMENT</a:t>
            </a:r>
          </a:p>
        </p:txBody>
      </p:sp>
      <p:sp>
        <p:nvSpPr>
          <p:cNvPr id="3" name="Content Placeholder 2">
            <a:extLst>
              <a:ext uri="{FF2B5EF4-FFF2-40B4-BE49-F238E27FC236}">
                <a16:creationId xmlns:a16="http://schemas.microsoft.com/office/drawing/2014/main" id="{08F7BB39-E3D6-4FD5-BABB-B64625E046B7}"/>
              </a:ext>
            </a:extLst>
          </p:cNvPr>
          <p:cNvSpPr>
            <a:spLocks noGrp="1"/>
          </p:cNvSpPr>
          <p:nvPr>
            <p:ph idx="1"/>
          </p:nvPr>
        </p:nvSpPr>
        <p:spPr/>
        <p:txBody>
          <a:bodyPr/>
          <a:lstStyle/>
          <a:p>
            <a:pPr marL="0" indent="0">
              <a:buNone/>
            </a:pPr>
            <a:r>
              <a:rPr lang="en-US" dirty="0"/>
              <a:t>Meaning –the word sustainable means something which is not short lived but can continue in future also.</a:t>
            </a:r>
          </a:p>
          <a:p>
            <a:pPr marL="0" indent="0">
              <a:buNone/>
            </a:pPr>
            <a:r>
              <a:rPr lang="en-US" dirty="0"/>
              <a:t> </a:t>
            </a:r>
          </a:p>
          <a:p>
            <a:pPr marL="0" indent="0">
              <a:buNone/>
            </a:pPr>
            <a:r>
              <a:rPr lang="en-US" dirty="0"/>
              <a:t> Acc to Robert Repetto,” sustainable development is a development strategy that manages all natural resources and human resources as well as financial and physical </a:t>
            </a:r>
            <a:r>
              <a:rPr lang="en-US" dirty="0" err="1"/>
              <a:t>assests</a:t>
            </a:r>
            <a:r>
              <a:rPr lang="en-US" dirty="0"/>
              <a:t> for increasing long term wealth and well being .”</a:t>
            </a:r>
          </a:p>
        </p:txBody>
      </p:sp>
    </p:spTree>
    <p:extLst>
      <p:ext uri="{BB962C8B-B14F-4D97-AF65-F5344CB8AC3E}">
        <p14:creationId xmlns:p14="http://schemas.microsoft.com/office/powerpoint/2010/main" val="40735321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TotalTime>
  <Words>648</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DEVELOPMENT</vt:lpstr>
      <vt:lpstr>MEANING OF DEVELOPMENT</vt:lpstr>
      <vt:lpstr>DIFFERENT DEVELOPMENT GOALS </vt:lpstr>
      <vt:lpstr>METHOD OF MEASURING NATIONAL DEVELOPMENT</vt:lpstr>
      <vt:lpstr>NATIONAL DEVELOPMENT</vt:lpstr>
      <vt:lpstr>WORLD DEVELOPMENT REPORT</vt:lpstr>
      <vt:lpstr>LIMITATION OF PCI COMPARISON OF TWO COUNTRIES</vt:lpstr>
      <vt:lpstr>INCOME AND HUMAN DEVELOPMENT</vt:lpstr>
      <vt:lpstr>SUSTAINABLE DEVELOPMENT</vt:lpstr>
      <vt:lpstr>OBJECTIVE OR FEATURES OF SUSTAINABLE DEVELOPMENT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dc:title>
  <dc:creator>Sanjay Kumar Shandilya</dc:creator>
  <cp:lastModifiedBy>Sanjay Kumar Shandilya</cp:lastModifiedBy>
  <cp:revision>5</cp:revision>
  <dcterms:created xsi:type="dcterms:W3CDTF">2020-04-17T15:53:26Z</dcterms:created>
  <dcterms:modified xsi:type="dcterms:W3CDTF">2020-04-17T16:35:49Z</dcterms:modified>
</cp:coreProperties>
</file>